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66" r:id="rId4"/>
    <p:sldId id="267" r:id="rId5"/>
    <p:sldId id="268" r:id="rId6"/>
    <p:sldId id="270" r:id="rId7"/>
    <p:sldId id="272" r:id="rId8"/>
    <p:sldId id="274" r:id="rId9"/>
    <p:sldId id="276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20.11.2020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20.11.2020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20.11.2020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/>
              <a:t>OYUNLA MATEMATİK ÖĞRETİMİ</a:t>
            </a:r>
            <a:br>
              <a:rPr lang="tr-TR" dirty="0"/>
            </a:br>
            <a:r>
              <a:rPr lang="tr-TR" sz="2200" dirty="0"/>
              <a:t>5.hafta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/>
              <a:t>Mantık, Matematik, Zekâ Oyunları/Bulmacaları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  <p:pic>
        <p:nvPicPr>
          <p:cNvPr id="5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4399"/>
            <a:ext cx="1659604" cy="125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65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tr-TR" dirty="0"/>
              <a:t>Etkili oyun ortamı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/>
              <a:t>Oyunu Başlatma</a:t>
            </a:r>
          </a:p>
          <a:p>
            <a:r>
              <a:rPr lang="tr-TR" dirty="0"/>
              <a:t>Genişletme</a:t>
            </a:r>
          </a:p>
          <a:p>
            <a:r>
              <a:rPr lang="tr-TR" dirty="0"/>
              <a:t>Oyunlarda Fiziksel Ve Sosyal Çevrenin Düzenlenmesi </a:t>
            </a:r>
          </a:p>
          <a:p>
            <a:r>
              <a:rPr lang="tr-TR" dirty="0"/>
              <a:t>Oyun, Öğrenme Ve Öğretim Programları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38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Oyunu Başlatma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u="sng" dirty="0">
                <a:solidFill>
                  <a:srgbClr val="FF0000"/>
                </a:solidFill>
              </a:rPr>
              <a:t>Oyunlar genellikle oyun materyallerinin çocuğa sağlanmasıyla başlamaktadır.</a:t>
            </a:r>
            <a:r>
              <a:rPr lang="tr-TR" dirty="0"/>
              <a:t> </a:t>
            </a:r>
          </a:p>
          <a:p>
            <a:r>
              <a:rPr lang="tr-TR" dirty="0"/>
              <a:t>Bu materyaller çekici olmalı, uygun oyun fırsatları sağlamalı ve bazı yenilikler sunmalıdır. </a:t>
            </a:r>
          </a:p>
          <a:p>
            <a:pPr algn="just"/>
            <a:r>
              <a:rPr lang="tr-TR" u="sng" dirty="0">
                <a:solidFill>
                  <a:srgbClr val="FF0000"/>
                </a:solidFill>
              </a:rPr>
              <a:t>Oyun süresinde neler yapılacağıyla ilgili küçük planlamalar yapılabilir</a:t>
            </a:r>
            <a:r>
              <a:rPr lang="tr-TR" dirty="0"/>
              <a:t>, bu planlamalarda yeni materyal ve oyuncakların tanıtılması, </a:t>
            </a:r>
            <a:r>
              <a:rPr lang="tr-TR" i="1" u="sng" dirty="0">
                <a:solidFill>
                  <a:srgbClr val="FF0000"/>
                </a:solidFill>
              </a:rPr>
              <a:t>materyallerin amaçları, kullanımı ve sınırlılıkları gibi ön hazırlıklar </a:t>
            </a:r>
            <a:r>
              <a:rPr lang="tr-TR" dirty="0"/>
              <a:t>gözden geçirilmelidir.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9559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Oyunu Genişletme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u="sng" dirty="0">
                <a:solidFill>
                  <a:srgbClr val="FF0000"/>
                </a:solidFill>
              </a:rPr>
              <a:t>Öğretmenler</a:t>
            </a:r>
            <a:r>
              <a:rPr lang="tr-TR" dirty="0"/>
              <a:t> çocukların oyunlarını genişleterek veya daha verimli olacak şekilde müdahale ederek ve </a:t>
            </a:r>
            <a:r>
              <a:rPr lang="tr-TR" u="sng" dirty="0">
                <a:solidFill>
                  <a:srgbClr val="FF0000"/>
                </a:solidFill>
              </a:rPr>
              <a:t>yardım ederek rehberlik etme</a:t>
            </a:r>
            <a:r>
              <a:rPr lang="tr-TR" dirty="0"/>
              <a:t> ihtiyacı duyarlar. </a:t>
            </a:r>
          </a:p>
          <a:p>
            <a:r>
              <a:rPr lang="tr-TR" dirty="0"/>
              <a:t>çocukların özgür olmalarını destekleyerek, yönlendirici görevler almamalıdır. </a:t>
            </a:r>
          </a:p>
          <a:p>
            <a:r>
              <a:rPr lang="tr-TR" dirty="0"/>
              <a:t>Oyunu kural ve yönergeleri izleme süreci olarak görebilecek müdahalelerden kaçınarak, </a:t>
            </a:r>
          </a:p>
          <a:p>
            <a:r>
              <a:rPr lang="tr-TR" dirty="0"/>
              <a:t>çocukların oyunun merkezinde olduklarını hissettirecek derecede dikkatlerinin dağılmasını önlemeli </a:t>
            </a:r>
          </a:p>
          <a:p>
            <a:r>
              <a:rPr lang="tr-TR" dirty="0"/>
              <a:t>oyunla ilgili bireysel sorumluluk almalarını engelleyecek tüm davranışlardan kaçınmalıdır.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3106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Oyunlarda Fiziksel ve Sosyal Çevrenin Düzenlenmesi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/>
          </a:p>
          <a:p>
            <a:r>
              <a:rPr lang="tr-TR" dirty="0"/>
              <a:t>Etkili öğretmeler, çocukların </a:t>
            </a:r>
            <a:r>
              <a:rPr lang="tr-TR" u="sng" dirty="0">
                <a:solidFill>
                  <a:srgbClr val="FF0000"/>
                </a:solidFill>
              </a:rPr>
              <a:t>oyununun eğitimsel değerini artıran</a:t>
            </a:r>
            <a:r>
              <a:rPr lang="tr-TR" dirty="0"/>
              <a:t> fırsatların sunulduğu, </a:t>
            </a:r>
            <a:r>
              <a:rPr lang="tr-TR" i="1" u="sng" dirty="0"/>
              <a:t>oyunla öğrenmenin uygulanabildi</a:t>
            </a:r>
            <a:r>
              <a:rPr lang="tr-TR" dirty="0"/>
              <a:t>ği bir ortam oluşturmalıdırlar (</a:t>
            </a:r>
            <a:r>
              <a:rPr lang="tr-TR" dirty="0" err="1"/>
              <a:t>Spodek</a:t>
            </a:r>
            <a:r>
              <a:rPr lang="tr-TR" dirty="0"/>
              <a:t> &amp; </a:t>
            </a:r>
            <a:r>
              <a:rPr lang="tr-TR" dirty="0" err="1"/>
              <a:t>Saracho</a:t>
            </a:r>
            <a:r>
              <a:rPr lang="tr-TR" dirty="0"/>
              <a:t>, 1987).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532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tr-TR" dirty="0"/>
              <a:t>Oyunlarda Fiziksel Ve Sosyal Çevrenin Düzenlenmesi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tr-TR" u="sng" dirty="0">
                <a:solidFill>
                  <a:srgbClr val="FF0000"/>
                </a:solidFill>
              </a:rPr>
              <a:t>Fiziksel çevre </a:t>
            </a:r>
            <a:r>
              <a:rPr lang="tr-TR" dirty="0"/>
              <a:t>materyal çeşidi, sunulan araç gereçler, sağlanan oyun alanın niteliği ve niceliği, harcanan zaman, ses, koku, tat, doku gibi duyusal ögeler içermektedir. </a:t>
            </a:r>
          </a:p>
          <a:p>
            <a:endParaRPr lang="tr-TR" dirty="0"/>
          </a:p>
          <a:p>
            <a:r>
              <a:rPr lang="tr-TR" dirty="0"/>
              <a:t>Fiziksel çevre ayrıca okulun yapısı, imkânları ve bulunduğu doğal çevre, iklim gibi özellikleri de taşımaktadır.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156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Oyun, Öğrenme Ve Öğretim Programları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Araştırmacılar ve teorisyenler oyunu çocuk tarafından başlatılan ve bilişsel </a:t>
            </a:r>
            <a:r>
              <a:rPr lang="tr-TR" dirty="0" err="1"/>
              <a:t>uyumsama</a:t>
            </a:r>
            <a:r>
              <a:rPr lang="tr-TR" dirty="0"/>
              <a:t> süreçlerinden çok özümseme süreci olarak tanımlamaktadır. </a:t>
            </a:r>
          </a:p>
          <a:p>
            <a:r>
              <a:rPr lang="tr-TR" dirty="0" err="1"/>
              <a:t>Fein</a:t>
            </a:r>
            <a:r>
              <a:rPr lang="tr-TR" dirty="0"/>
              <a:t> &amp; </a:t>
            </a:r>
            <a:r>
              <a:rPr lang="tr-TR" dirty="0" err="1"/>
              <a:t>Schwartz</a:t>
            </a:r>
            <a:r>
              <a:rPr lang="tr-TR" dirty="0"/>
              <a:t> (1982), oyunda özümsemenin </a:t>
            </a:r>
            <a:r>
              <a:rPr lang="tr-TR" dirty="0" err="1"/>
              <a:t>uyumsama</a:t>
            </a:r>
            <a:r>
              <a:rPr lang="tr-TR" dirty="0"/>
              <a:t> sürecine baskın olduğunu, zorluğun ve mücadelenin (</a:t>
            </a:r>
            <a:r>
              <a:rPr lang="tr-TR" dirty="0" err="1"/>
              <a:t>challenge</a:t>
            </a:r>
            <a:r>
              <a:rPr lang="tr-TR" dirty="0"/>
              <a:t>), ne çevre tarafından sunulan ne de ortamda aranan değil oyunda bizzat çocuk tarafından oluşturulduğunu açıklamıştır. </a:t>
            </a:r>
          </a:p>
          <a:p>
            <a:r>
              <a:rPr lang="tr-TR" dirty="0"/>
              <a:t>Benzer olarak </a:t>
            </a:r>
            <a:r>
              <a:rPr lang="tr-TR" dirty="0" err="1"/>
              <a:t>Hutt</a:t>
            </a:r>
            <a:r>
              <a:rPr lang="tr-TR" dirty="0"/>
              <a:t>, (1971) keşif ve oyun arasındaki farkı: “keşifte çocuklar objelerin neler yapabildiğini incelerken, oyunda ise bu objelerle neler yapabileceklerini keşfetmektedir” şeklinde açıklamıştır.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9031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/>
              <a:t>Ödev: Mantık</a:t>
            </a:r>
            <a:r>
              <a:rPr lang="tr-TR" b="1" dirty="0"/>
              <a:t>, Matematik, Zekâ Oyunları/Bulmacaları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6951434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352</Words>
  <Application>Microsoft Office PowerPoint</Application>
  <PresentationFormat>Ekran Gösterisi (4:3)</PresentationFormat>
  <Paragraphs>44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2" baseType="lpstr">
      <vt:lpstr>Arial</vt:lpstr>
      <vt:lpstr>Calibri</vt:lpstr>
      <vt:lpstr>Ofis Teması</vt:lpstr>
      <vt:lpstr>OYUNLA MATEMATİK ÖĞRETİMİ 5.hafta</vt:lpstr>
      <vt:lpstr>PowerPoint Sunusu</vt:lpstr>
      <vt:lpstr>Etkili oyun ortamı</vt:lpstr>
      <vt:lpstr> Oyunu Başlatma </vt:lpstr>
      <vt:lpstr>Oyunu Genişletme</vt:lpstr>
      <vt:lpstr> Oyunlarda Fiziksel ve Sosyal Çevrenin Düzenlenmesi  </vt:lpstr>
      <vt:lpstr>Oyunlarda Fiziksel Ve Sosyal Çevrenin Düzenlenmesi</vt:lpstr>
      <vt:lpstr> Oyun, Öğrenme Ve Öğretim Programları 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322</cp:revision>
  <dcterms:created xsi:type="dcterms:W3CDTF">2020-06-10T07:36:53Z</dcterms:created>
  <dcterms:modified xsi:type="dcterms:W3CDTF">2020-11-20T05:05:12Z</dcterms:modified>
</cp:coreProperties>
</file>